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45" y="7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11" name="C3Skills_PPT_Design.png" descr="C3Skills_PPT_Design.png"/>
          <p:cNvPicPr>
            <a:picLocks noChangeAspect="1"/>
          </p:cNvPicPr>
          <p:nvPr/>
        </p:nvPicPr>
        <p:blipFill>
          <a:blip r:embed="rId2" cstate="print">
            <a:extLst/>
          </a:blip>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653366" y="1958422"/>
            <a:ext cx="19507201" cy="249983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3610166" y="4458252"/>
            <a:ext cx="9550401" cy="876189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3Skills_PPT_DesignCOVER.png" descr="C3Skills_PPT_DesignCOVER.png"/>
          <p:cNvPicPr>
            <a:picLocks noChangeAspect="1"/>
          </p:cNvPicPr>
          <p:nvPr/>
        </p:nvPicPr>
        <p:blipFill>
          <a:blip r:embed="rId2" cstate="print">
            <a:extLst/>
          </a:blip>
          <a:stretch>
            <a:fillRect/>
          </a:stretch>
        </p:blipFill>
        <p:spPr>
          <a:xfrm>
            <a:off x="0" y="0"/>
            <a:ext cx="24384000" cy="13716000"/>
          </a:xfrm>
          <a:prstGeom prst="rect">
            <a:avLst/>
          </a:prstGeom>
          <a:ln w="12700">
            <a:miter lim="400000"/>
          </a:ln>
        </p:spPr>
      </p:pic>
      <p:sp>
        <p:nvSpPr>
          <p:cNvPr id="29" name="Presentation Title…"/>
          <p:cNvSpPr txBox="1"/>
          <p:nvPr/>
        </p:nvSpPr>
        <p:spPr>
          <a:xfrm>
            <a:off x="7837424" y="10730222"/>
            <a:ext cx="10614997" cy="228647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0">
                <a:latin typeface="+mj-lt"/>
                <a:ea typeface="+mj-ea"/>
                <a:cs typeface="+mj-cs"/>
                <a:sym typeface="Helvetica Neue"/>
              </a:defRPr>
            </a:pPr>
            <a:endParaRPr/>
          </a:p>
          <a:p>
            <a:pPr>
              <a:defRPr b="0">
                <a:latin typeface="+mj-lt"/>
                <a:ea typeface="+mj-ea"/>
                <a:cs typeface="+mj-cs"/>
                <a:sym typeface="Helvetica Neue"/>
              </a:defRPr>
            </a:pPr>
            <a:r>
              <a:t> </a:t>
            </a:r>
            <a:r>
              <a:rPr sz="6000" b="1">
                <a:solidFill>
                  <a:srgbClr val="FFFFFF"/>
                </a:solidFill>
                <a:latin typeface="Arial"/>
                <a:ea typeface="Arial"/>
                <a:cs typeface="Arial"/>
                <a:sym typeface="Arial"/>
              </a:rPr>
              <a:t>Build your In Demand Skills </a:t>
            </a:r>
          </a:p>
          <a:p>
            <a:pPr>
              <a:defRPr sz="6000">
                <a:solidFill>
                  <a:srgbClr val="FFFFFF"/>
                </a:solidFill>
                <a:latin typeface="Arial"/>
                <a:ea typeface="Arial"/>
                <a:cs typeface="Arial"/>
                <a:sym typeface="Arial"/>
              </a:defRPr>
            </a:pPr>
            <a:r>
              <a:t>Care Coordination Training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
          <p:cNvSpPr txBox="1"/>
          <p:nvPr/>
        </p:nvSpPr>
        <p:spPr>
          <a:xfrm>
            <a:off x="9906000" y="938317"/>
            <a:ext cx="9220200" cy="866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What is Care Coordination?</a:t>
            </a:r>
          </a:p>
        </p:txBody>
      </p:sp>
      <p:sp>
        <p:nvSpPr>
          <p:cNvPr id="32" name="Rectangle 2"/>
          <p:cNvSpPr txBox="1"/>
          <p:nvPr/>
        </p:nvSpPr>
        <p:spPr>
          <a:xfrm>
            <a:off x="1397000" y="4735740"/>
            <a:ext cx="8799811" cy="57898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defRPr sz="4000" b="0">
                <a:latin typeface="Arial"/>
                <a:ea typeface="Arial"/>
                <a:cs typeface="Arial"/>
                <a:sym typeface="Arial"/>
              </a:defRPr>
            </a:pPr>
            <a:r>
              <a:t>Care coordination is a very rewarding and fast-growing career in the health care industry. </a:t>
            </a:r>
          </a:p>
          <a:p>
            <a:pPr algn="l">
              <a:defRPr sz="4000" b="0">
                <a:latin typeface="Arial"/>
                <a:ea typeface="Arial"/>
                <a:cs typeface="Arial"/>
                <a:sym typeface="Arial"/>
              </a:defRPr>
            </a:pPr>
            <a:endParaRPr/>
          </a:p>
          <a:p>
            <a:pPr algn="l">
              <a:defRPr sz="4000" b="0">
                <a:latin typeface="Arial"/>
                <a:ea typeface="Arial"/>
                <a:cs typeface="Arial"/>
                <a:sym typeface="Arial"/>
              </a:defRPr>
            </a:pPr>
            <a:r>
              <a:t>Care coordination is all about health care professionals working together to ensure that patients’ health needs are being met and that the right care is being delivered in the right place, at the right time, and by the right person. </a:t>
            </a:r>
          </a:p>
        </p:txBody>
      </p:sp>
      <p:pic>
        <p:nvPicPr>
          <p:cNvPr id="33" name="iStock-641867054.jpg" descr="iStock-641867054.jpg"/>
          <p:cNvPicPr>
            <a:picLocks noChangeAspect="1"/>
          </p:cNvPicPr>
          <p:nvPr/>
        </p:nvPicPr>
        <p:blipFill>
          <a:blip r:embed="rId2" cstate="print">
            <a:extLst/>
          </a:blip>
          <a:stretch>
            <a:fillRect/>
          </a:stretch>
        </p:blipFill>
        <p:spPr>
          <a:xfrm>
            <a:off x="11552458" y="2706336"/>
            <a:ext cx="14774259" cy="984862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p:nvPr/>
        </p:nvSpPr>
        <p:spPr>
          <a:xfrm>
            <a:off x="9906000" y="938317"/>
            <a:ext cx="9220200" cy="866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Roles of Care Coordination</a:t>
            </a:r>
          </a:p>
        </p:txBody>
      </p:sp>
      <p:pic>
        <p:nvPicPr>
          <p:cNvPr id="36" name="Graphic_Cropped.png" descr="Graphic_Cropped.png"/>
          <p:cNvPicPr>
            <a:picLocks noChangeAspect="1"/>
          </p:cNvPicPr>
          <p:nvPr/>
        </p:nvPicPr>
        <p:blipFill>
          <a:blip r:embed="rId2" cstate="print">
            <a:extLst/>
          </a:blip>
          <a:stretch>
            <a:fillRect/>
          </a:stretch>
        </p:blipFill>
        <p:spPr>
          <a:xfrm>
            <a:off x="0" y="3540425"/>
            <a:ext cx="24384000" cy="826075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
          <p:cNvSpPr txBox="1"/>
          <p:nvPr/>
        </p:nvSpPr>
        <p:spPr>
          <a:xfrm>
            <a:off x="9906000" y="544617"/>
            <a:ext cx="11353800" cy="16539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What Jobs, Career Pathways &amp; Salaries are Available? </a:t>
            </a:r>
          </a:p>
        </p:txBody>
      </p:sp>
      <p:sp>
        <p:nvSpPr>
          <p:cNvPr id="39" name="TextBox 6"/>
          <p:cNvSpPr txBox="1"/>
          <p:nvPr/>
        </p:nvSpPr>
        <p:spPr>
          <a:xfrm>
            <a:off x="12801600" y="4907536"/>
            <a:ext cx="8915400" cy="60345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b="0">
                <a:latin typeface="+mj-lt"/>
                <a:ea typeface="+mj-ea"/>
                <a:cs typeface="+mj-cs"/>
                <a:sym typeface="Helvetica Neue"/>
              </a:defRPr>
            </a:pPr>
            <a:endParaRPr/>
          </a:p>
          <a:p>
            <a:pPr>
              <a:defRPr b="0">
                <a:latin typeface="+mj-lt"/>
                <a:ea typeface="+mj-ea"/>
                <a:cs typeface="+mj-cs"/>
                <a:sym typeface="Helvetica Neue"/>
              </a:defRPr>
            </a:pPr>
            <a:r>
              <a:t>The job outlook for health care professionals working in care coordination is expected to grow 22% by 2022, according to the U.S. Bureau of Labor Statics. </a:t>
            </a:r>
          </a:p>
          <a:p>
            <a:pPr>
              <a:defRPr b="0">
                <a:latin typeface="+mj-lt"/>
                <a:ea typeface="+mj-ea"/>
                <a:cs typeface="+mj-cs"/>
                <a:sym typeface="Helvetica Neue"/>
              </a:defRPr>
            </a:pPr>
            <a:endParaRPr/>
          </a:p>
          <a:p>
            <a:pPr>
              <a:defRPr b="0">
                <a:latin typeface="+mj-lt"/>
                <a:ea typeface="+mj-ea"/>
                <a:cs typeface="+mj-cs"/>
                <a:sym typeface="Helvetica Neue"/>
              </a:defRPr>
            </a:pPr>
            <a:r>
              <a:t>Modern Healthcare magazine reports that  the demand for people who can effectively coordinate care has skyrocketed in recent years as payers and providers turn to new healthcare delivery models aimed at lowering costs and improving health outcomes.</a:t>
            </a:r>
          </a:p>
        </p:txBody>
      </p:sp>
      <p:pic>
        <p:nvPicPr>
          <p:cNvPr id="40" name="Graphic2.png" descr="Graphic2.png"/>
          <p:cNvPicPr>
            <a:picLocks noChangeAspect="1"/>
          </p:cNvPicPr>
          <p:nvPr/>
        </p:nvPicPr>
        <p:blipFill>
          <a:blip r:embed="rId2" cstate="print">
            <a:extLst/>
          </a:blip>
          <a:stretch>
            <a:fillRect/>
          </a:stretch>
        </p:blipFill>
        <p:spPr>
          <a:xfrm>
            <a:off x="692190" y="2288219"/>
            <a:ext cx="11740590" cy="1023398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9906000" y="938317"/>
            <a:ext cx="11353800" cy="866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What Skills Will You Learn? </a:t>
            </a:r>
          </a:p>
        </p:txBody>
      </p:sp>
      <p:sp>
        <p:nvSpPr>
          <p:cNvPr id="43" name="Rectangle 4"/>
          <p:cNvSpPr txBox="1"/>
          <p:nvPr/>
        </p:nvSpPr>
        <p:spPr>
          <a:xfrm>
            <a:off x="1600200" y="3987799"/>
            <a:ext cx="8439944" cy="70581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4400" b="0">
                <a:latin typeface="Arial"/>
                <a:ea typeface="Arial"/>
                <a:cs typeface="Arial"/>
                <a:sym typeface="Arial"/>
              </a:defRPr>
            </a:pPr>
            <a:r>
              <a:t>Strong Organizational Skills </a:t>
            </a:r>
            <a:endParaRPr>
              <a:latin typeface="+mj-lt"/>
              <a:ea typeface="+mj-ea"/>
              <a:cs typeface="+mj-cs"/>
              <a:sym typeface="Helvetica Neue"/>
            </a:endParaRPr>
          </a:p>
          <a:p>
            <a:pPr>
              <a:defRPr sz="4400" b="0">
                <a:latin typeface="Arial"/>
                <a:ea typeface="Arial"/>
                <a:cs typeface="Arial"/>
                <a:sym typeface="Arial"/>
              </a:defRPr>
            </a:pPr>
            <a:r>
              <a:t>Records Accuracy </a:t>
            </a:r>
            <a:endParaRPr>
              <a:latin typeface="+mj-lt"/>
              <a:ea typeface="+mj-ea"/>
              <a:cs typeface="+mj-cs"/>
              <a:sym typeface="Helvetica Neue"/>
            </a:endParaRPr>
          </a:p>
          <a:p>
            <a:pPr>
              <a:defRPr sz="4400" b="0">
                <a:latin typeface="Arial"/>
                <a:ea typeface="Arial"/>
                <a:cs typeface="Arial"/>
                <a:sym typeface="Arial"/>
              </a:defRPr>
            </a:pPr>
            <a:r>
              <a:t>Interpersonal Skills </a:t>
            </a:r>
            <a:endParaRPr>
              <a:latin typeface="+mj-lt"/>
              <a:ea typeface="+mj-ea"/>
              <a:cs typeface="+mj-cs"/>
              <a:sym typeface="Helvetica Neue"/>
            </a:endParaRPr>
          </a:p>
          <a:p>
            <a:pPr>
              <a:defRPr sz="4400" b="0">
                <a:latin typeface="Arial"/>
                <a:ea typeface="Arial"/>
                <a:cs typeface="Arial"/>
                <a:sym typeface="Arial"/>
              </a:defRPr>
            </a:pPr>
            <a:r>
              <a:t>Collaboration </a:t>
            </a:r>
            <a:endParaRPr>
              <a:latin typeface="+mj-lt"/>
              <a:ea typeface="+mj-ea"/>
              <a:cs typeface="+mj-cs"/>
              <a:sym typeface="Helvetica Neue"/>
            </a:endParaRPr>
          </a:p>
          <a:p>
            <a:pPr>
              <a:defRPr sz="4400" b="0">
                <a:latin typeface="Arial"/>
                <a:ea typeface="Arial"/>
                <a:cs typeface="Arial"/>
                <a:sym typeface="Arial"/>
              </a:defRPr>
            </a:pPr>
            <a:r>
              <a:t>Teamwork </a:t>
            </a:r>
            <a:endParaRPr>
              <a:latin typeface="+mj-lt"/>
              <a:ea typeface="+mj-ea"/>
              <a:cs typeface="+mj-cs"/>
              <a:sym typeface="Helvetica Neue"/>
            </a:endParaRPr>
          </a:p>
          <a:p>
            <a:pPr>
              <a:defRPr sz="4400" b="0">
                <a:latin typeface="Arial"/>
                <a:ea typeface="Arial"/>
                <a:cs typeface="Arial"/>
                <a:sym typeface="Arial"/>
              </a:defRPr>
            </a:pPr>
            <a:r>
              <a:t>Written Communications </a:t>
            </a:r>
            <a:endParaRPr>
              <a:latin typeface="+mj-lt"/>
              <a:ea typeface="+mj-ea"/>
              <a:cs typeface="+mj-cs"/>
              <a:sym typeface="Helvetica Neue"/>
            </a:endParaRPr>
          </a:p>
          <a:p>
            <a:pPr>
              <a:defRPr sz="4400" b="0">
                <a:latin typeface="Arial"/>
                <a:ea typeface="Arial"/>
                <a:cs typeface="Arial"/>
                <a:sym typeface="Arial"/>
              </a:defRPr>
            </a:pPr>
            <a:r>
              <a:t>Verbal Communications </a:t>
            </a:r>
            <a:endParaRPr>
              <a:latin typeface="+mj-lt"/>
              <a:ea typeface="+mj-ea"/>
              <a:cs typeface="+mj-cs"/>
              <a:sym typeface="Helvetica Neue"/>
            </a:endParaRPr>
          </a:p>
          <a:p>
            <a:pPr>
              <a:defRPr sz="4400" b="0">
                <a:latin typeface="Arial"/>
                <a:ea typeface="Arial"/>
                <a:cs typeface="Arial"/>
                <a:sym typeface="Arial"/>
              </a:defRPr>
            </a:pPr>
            <a:r>
              <a:t>IT Proficiency </a:t>
            </a:r>
            <a:endParaRPr>
              <a:latin typeface="+mj-lt"/>
              <a:ea typeface="+mj-ea"/>
              <a:cs typeface="+mj-cs"/>
              <a:sym typeface="Helvetica Neue"/>
            </a:endParaRPr>
          </a:p>
          <a:p>
            <a:pPr>
              <a:defRPr sz="4400" b="0">
                <a:latin typeface="Arial"/>
                <a:ea typeface="Arial"/>
                <a:cs typeface="Arial"/>
                <a:sym typeface="Arial"/>
              </a:defRPr>
            </a:pPr>
            <a:r>
              <a:t>Knowledge </a:t>
            </a:r>
            <a:endParaRPr>
              <a:latin typeface="+mj-lt"/>
              <a:ea typeface="+mj-ea"/>
              <a:cs typeface="+mj-cs"/>
              <a:sym typeface="Helvetica Neue"/>
            </a:endParaRPr>
          </a:p>
          <a:p>
            <a:pPr>
              <a:defRPr sz="4400" b="0">
                <a:latin typeface="Arial"/>
                <a:ea typeface="Arial"/>
                <a:cs typeface="Arial"/>
                <a:sym typeface="Arial"/>
              </a:defRPr>
            </a:pPr>
            <a:r>
              <a:t>Overcoming Barriers </a:t>
            </a:r>
            <a:endParaRPr>
              <a:latin typeface="+mj-lt"/>
              <a:ea typeface="+mj-ea"/>
              <a:cs typeface="+mj-cs"/>
              <a:sym typeface="Helvetica Neue"/>
            </a:endParaRPr>
          </a:p>
          <a:p>
            <a:pPr>
              <a:defRPr sz="4400" b="0">
                <a:latin typeface="Arial"/>
                <a:ea typeface="Arial"/>
                <a:cs typeface="Arial"/>
                <a:sym typeface="Arial"/>
              </a:defRPr>
            </a:pPr>
            <a:r>
              <a:t>Project Management </a:t>
            </a:r>
          </a:p>
        </p:txBody>
      </p:sp>
      <p:pic>
        <p:nvPicPr>
          <p:cNvPr id="1026" name="Picture 2" descr="C:\Users\Celina\AppData\Local\Microsoft\Windows\Temporary Internet Files\Content.Outlook\HP56T9LY\Dollarphotoclub_44002693_1.jpg"/>
          <p:cNvPicPr>
            <a:picLocks noChangeAspect="1" noChangeArrowheads="1"/>
          </p:cNvPicPr>
          <p:nvPr/>
        </p:nvPicPr>
        <p:blipFill>
          <a:blip r:embed="rId2" cstate="print"/>
          <a:srcRect/>
          <a:stretch>
            <a:fillRect/>
          </a:stretch>
        </p:blipFill>
        <p:spPr bwMode="auto">
          <a:xfrm>
            <a:off x="11658600" y="3429000"/>
            <a:ext cx="10566400" cy="7924800"/>
          </a:xfrm>
          <a:prstGeom prst="rect">
            <a:avLst/>
          </a:prstGeom>
          <a:noFill/>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
          <p:cNvSpPr txBox="1"/>
          <p:nvPr/>
        </p:nvSpPr>
        <p:spPr>
          <a:xfrm>
            <a:off x="9906000" y="938317"/>
            <a:ext cx="11353800" cy="866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What Skills Will You Learn? </a:t>
            </a:r>
          </a:p>
        </p:txBody>
      </p:sp>
      <p:pic>
        <p:nvPicPr>
          <p:cNvPr id="46" name="Graphic4.png" descr="Graphic4.png"/>
          <p:cNvPicPr>
            <a:picLocks noChangeAspect="1"/>
          </p:cNvPicPr>
          <p:nvPr/>
        </p:nvPicPr>
        <p:blipFill>
          <a:blip r:embed="rId2" cstate="print">
            <a:extLst/>
          </a:blip>
          <a:stretch>
            <a:fillRect/>
          </a:stretch>
        </p:blipFill>
        <p:spPr>
          <a:xfrm>
            <a:off x="-1284456" y="-3119436"/>
            <a:ext cx="26952911" cy="2082945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
          <p:cNvSpPr txBox="1"/>
          <p:nvPr/>
        </p:nvSpPr>
        <p:spPr>
          <a:xfrm>
            <a:off x="9906000" y="938317"/>
            <a:ext cx="11353800" cy="86656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400">
                <a:solidFill>
                  <a:srgbClr val="FFFFFF"/>
                </a:solidFill>
                <a:latin typeface="Arial"/>
                <a:ea typeface="Arial"/>
                <a:cs typeface="Arial"/>
                <a:sym typeface="Arial"/>
              </a:defRPr>
            </a:lvl1pPr>
          </a:lstStyle>
          <a:p>
            <a:r>
              <a:t>Next Steps</a:t>
            </a:r>
          </a:p>
        </p:txBody>
      </p:sp>
      <p:sp>
        <p:nvSpPr>
          <p:cNvPr id="49" name="Rectangle 2"/>
          <p:cNvSpPr txBox="1"/>
          <p:nvPr/>
        </p:nvSpPr>
        <p:spPr>
          <a:xfrm>
            <a:off x="8305800" y="5130799"/>
            <a:ext cx="7772400" cy="39610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a:latin typeface="+mj-lt"/>
                <a:ea typeface="+mj-ea"/>
                <a:cs typeface="+mj-cs"/>
                <a:sym typeface="Helvetica Neue"/>
              </a:defRPr>
            </a:pPr>
            <a:endParaRPr/>
          </a:p>
          <a:p>
            <a:pPr>
              <a:defRPr sz="4000" b="0">
                <a:solidFill>
                  <a:srgbClr val="FF0000"/>
                </a:solidFill>
                <a:latin typeface="Arial"/>
                <a:ea typeface="Arial"/>
                <a:cs typeface="Arial"/>
                <a:sym typeface="Arial"/>
              </a:defRPr>
            </a:pPr>
            <a:r>
              <a:t>(Partner to insert next steps here based on interest level</a:t>
            </a:r>
            <a:endParaRPr>
              <a:latin typeface="+mj-lt"/>
              <a:ea typeface="+mj-ea"/>
              <a:cs typeface="+mj-cs"/>
              <a:sym typeface="Helvetica Neue"/>
            </a:endParaRPr>
          </a:p>
          <a:p>
            <a:pPr>
              <a:defRPr sz="4000" b="0">
                <a:solidFill>
                  <a:srgbClr val="FF0000"/>
                </a:solidFill>
                <a:latin typeface="Arial"/>
                <a:ea typeface="Arial"/>
                <a:cs typeface="Arial"/>
                <a:sym typeface="Arial"/>
              </a:defRPr>
            </a:pPr>
            <a:endParaRPr/>
          </a:p>
          <a:p>
            <a:pPr>
              <a:defRPr sz="4000" b="0">
                <a:solidFill>
                  <a:srgbClr val="FF0000"/>
                </a:solidFill>
                <a:latin typeface="Arial"/>
                <a:ea typeface="Arial"/>
                <a:cs typeface="Arial"/>
                <a:sym typeface="Arial"/>
              </a:defRPr>
            </a:pPr>
            <a:r>
              <a:t>Partner to insert logo</a:t>
            </a:r>
            <a:endParaRPr>
              <a:latin typeface="+mj-lt"/>
              <a:ea typeface="+mj-ea"/>
              <a:cs typeface="+mj-cs"/>
              <a:sym typeface="Helvetica Neue"/>
            </a:endParaRPr>
          </a:p>
          <a:p>
            <a:pPr>
              <a:defRPr sz="4000" b="0">
                <a:solidFill>
                  <a:srgbClr val="FF0000"/>
                </a:solidFill>
                <a:latin typeface="Arial"/>
                <a:ea typeface="Arial"/>
                <a:cs typeface="Arial"/>
                <a:sym typeface="Arial"/>
              </a:defRPr>
            </a:pPr>
            <a:r>
              <a:t>Contact information</a:t>
            </a:r>
            <a:endParaRPr>
              <a:latin typeface="+mj-lt"/>
              <a:ea typeface="+mj-ea"/>
              <a:cs typeface="+mj-cs"/>
              <a:sym typeface="Helvetica Neue"/>
            </a:endParaRPr>
          </a:p>
          <a:p>
            <a:pPr>
              <a:defRPr sz="4000" b="0">
                <a:solidFill>
                  <a:srgbClr val="FF0000"/>
                </a:solidFill>
                <a:latin typeface="Arial"/>
                <a:ea typeface="Arial"/>
                <a:cs typeface="Arial"/>
                <a:sym typeface="Arial"/>
              </a:defRPr>
            </a:pPr>
            <a:r>
              <a:t>Website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176</Words>
  <Application>Microsoft Office PowerPoint</Application>
  <PresentationFormat>Custom</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CydSpi</dc:creator>
  <cp:lastModifiedBy>Leroy Spikes</cp:lastModifiedBy>
  <cp:revision>2</cp:revision>
  <dcterms:modified xsi:type="dcterms:W3CDTF">2017-12-28T17:48:16Z</dcterms:modified>
</cp:coreProperties>
</file>